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65" r:id="rId3"/>
    <p:sldMasterId id="2147483667" r:id="rId4"/>
    <p:sldMasterId id="2147483669" r:id="rId5"/>
    <p:sldMasterId id="2147483671" r:id="rId6"/>
    <p:sldMasterId id="2147483674" r:id="rId7"/>
    <p:sldMasterId id="2147483676" r:id="rId8"/>
    <p:sldMasterId id="2147483678" r:id="rId9"/>
    <p:sldMasterId id="2147483681" r:id="rId10"/>
    <p:sldMasterId id="2147483683" r:id="rId11"/>
    <p:sldMasterId id="2147483685" r:id="rId12"/>
    <p:sldMasterId id="2147483687" r:id="rId13"/>
  </p:sldMasterIdLst>
  <p:notesMasterIdLst>
    <p:notesMasterId r:id="rId32"/>
  </p:notesMasterIdLst>
  <p:sldIdLst>
    <p:sldId id="256" r:id="rId14"/>
    <p:sldId id="257" r:id="rId15"/>
    <p:sldId id="258" r:id="rId16"/>
    <p:sldId id="262" r:id="rId17"/>
    <p:sldId id="261" r:id="rId18"/>
    <p:sldId id="260" r:id="rId19"/>
    <p:sldId id="259" r:id="rId20"/>
    <p:sldId id="271" r:id="rId21"/>
    <p:sldId id="273" r:id="rId22"/>
    <p:sldId id="274" r:id="rId23"/>
    <p:sldId id="275" r:id="rId24"/>
    <p:sldId id="264" r:id="rId25"/>
    <p:sldId id="278" r:id="rId26"/>
    <p:sldId id="276" r:id="rId27"/>
    <p:sldId id="277" r:id="rId28"/>
    <p:sldId id="279" r:id="rId29"/>
    <p:sldId id="280" r:id="rId30"/>
    <p:sldId id="2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49B24-40B1-4603-A1BC-DF74501EE2B8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908F-4B1A-41FA-8E3B-AF504B314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96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908F-4B1A-41FA-8E3B-AF504B3149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849712" y="4041657"/>
            <a:ext cx="7610625" cy="2098047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5867" b="0" i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cap="all">
                <a:latin typeface="Avenir Next Heavy"/>
              </a:rPr>
              <a:t>TITLE OF</a:t>
            </a:r>
            <a:br>
              <a:rPr lang="en-US" sz="6000" cap="all">
                <a:latin typeface="Avenir Next Heavy"/>
              </a:rPr>
            </a:br>
            <a:r>
              <a:rPr lang="en-US" sz="6000" cap="all">
                <a:latin typeface="Avenir Next Heavy"/>
              </a:rPr>
              <a:t>PRESENTATION</a:t>
            </a:r>
            <a:br>
              <a:rPr lang="en-US" sz="6000" cap="all">
                <a:latin typeface="Avenir Next Heavy"/>
              </a:rPr>
            </a:br>
            <a:r>
              <a:rPr lang="en-US" sz="6000" cap="all">
                <a:latin typeface="Avenir Next Heavy"/>
              </a:rPr>
              <a:t>GOES HERE</a:t>
            </a:r>
            <a:endParaRPr lang="en-US" sz="6000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25692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456811"/>
            <a:ext cx="109728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08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849712" y="4041657"/>
            <a:ext cx="7610625" cy="2098047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5867" b="0" i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cap="all">
                <a:latin typeface="Avenir Next Heavy"/>
              </a:rPr>
              <a:t>TITLE OF</a:t>
            </a:r>
            <a:br>
              <a:rPr lang="en-US" sz="6000" cap="all">
                <a:latin typeface="Avenir Next Heavy"/>
              </a:rPr>
            </a:br>
            <a:r>
              <a:rPr lang="en-US" sz="6000" cap="all">
                <a:latin typeface="Avenir Next Heavy"/>
              </a:rPr>
              <a:t>PRESENTATION</a:t>
            </a:r>
            <a:br>
              <a:rPr lang="en-US" sz="6000" cap="all">
                <a:latin typeface="Avenir Next Heavy"/>
              </a:rPr>
            </a:br>
            <a:r>
              <a:rPr lang="en-US" sz="6000" cap="all">
                <a:latin typeface="Avenir Next Heavy"/>
              </a:rPr>
              <a:t>GOES HERE</a:t>
            </a:r>
            <a:endParaRPr lang="en-US" sz="6000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5838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AC9D-083C-754B-9069-EEF06589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BE20-FA0F-5F4E-A0B9-7020A188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20A1-2132-1645-9C21-D4ABE9E2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811-03F9-1045-9BA6-948A3B42F6A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CDFB-471C-9C46-83D6-2620C16E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BF393-319A-494C-BE89-8C64B763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F5AE-1CF3-2D4C-9E7E-A9BD46FED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722965" y="2340235"/>
            <a:ext cx="8437287" cy="3786135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5067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5067" cap="all">
                <a:latin typeface="Avenir Next Heavy"/>
              </a:rPr>
              <a:t>TITLE OF</a:t>
            </a:r>
            <a:br>
              <a:rPr lang="en-US" sz="5067" cap="all">
                <a:latin typeface="Avenir Next Heavy"/>
              </a:rPr>
            </a:br>
            <a:r>
              <a:rPr lang="en-US" sz="5067" cap="all">
                <a:latin typeface="Avenir Next Heavy"/>
              </a:rPr>
              <a:t>SECTION ITEM</a:t>
            </a:r>
            <a:br>
              <a:rPr lang="en-US" sz="5067" cap="all">
                <a:latin typeface="Avenir Next Heavy"/>
              </a:rPr>
            </a:br>
            <a:r>
              <a:rPr lang="en-US" sz="5067" cap="all">
                <a:latin typeface="Avenir Next Heavy"/>
              </a:rPr>
              <a:t>GOES HERE</a:t>
            </a:r>
            <a:endParaRPr lang="en-US" sz="5067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2718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5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6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94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AC9D-083C-754B-9069-EEF06589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BE20-FA0F-5F4E-A0B9-7020A188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20A1-2132-1645-9C21-D4ABE9E2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811-03F9-1045-9BA6-948A3B42F6A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CDFB-471C-9C46-83D6-2620C16E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BF393-319A-494C-BE89-8C64B763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F5AE-1CF3-2D4C-9E7E-A9BD46FED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722965" y="2340235"/>
            <a:ext cx="8437287" cy="3786135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5067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5067" cap="all">
                <a:latin typeface="Avenir Next Heavy"/>
              </a:rPr>
              <a:t>TITLE OF</a:t>
            </a:r>
            <a:br>
              <a:rPr lang="en-US" sz="5067" cap="all">
                <a:latin typeface="Avenir Next Heavy"/>
              </a:rPr>
            </a:br>
            <a:r>
              <a:rPr lang="en-US" sz="5067" cap="all">
                <a:latin typeface="Avenir Next Heavy"/>
              </a:rPr>
              <a:t>SECTION ITEM</a:t>
            </a:r>
            <a:br>
              <a:rPr lang="en-US" sz="5067" cap="all">
                <a:latin typeface="Avenir Next Heavy"/>
              </a:rPr>
            </a:br>
            <a:r>
              <a:rPr lang="en-US" sz="5067" cap="all">
                <a:latin typeface="Avenir Next Heavy"/>
              </a:rPr>
              <a:t>GOES HERE</a:t>
            </a:r>
            <a:endParaRPr lang="en-US" sz="5067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14097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2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5067" b="0" i="0" baseline="0">
                <a:solidFill>
                  <a:srgbClr val="9E28B5"/>
                </a:solidFill>
                <a:latin typeface="AvenirNext LT Pro Heavy"/>
                <a:cs typeface="AvenirNext LT Pro Heavy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/>
                <a:cs typeface="New Aster LT St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2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577" y="4100267"/>
            <a:ext cx="109728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ts val="48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>
                <a:solidFill>
                  <a:srgbClr val="9E28B5"/>
                </a:solidFill>
                <a:latin typeface="Avenir Next Heavy"/>
              </a:rPr>
            </a:br>
            <a:r>
              <a:rPr lang="en-US" sz="5600" cap="all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>
                <a:solidFill>
                  <a:srgbClr val="9E28B5"/>
                </a:solidFill>
                <a:latin typeface="Avenir Next Heavy"/>
              </a:rPr>
            </a:br>
            <a:r>
              <a:rPr lang="en-US" sz="5600" cap="all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8466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AC9D-083C-754B-9069-EEF06589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BE20-FA0F-5F4E-A0B9-7020A188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20A1-2132-1645-9C21-D4ABE9E2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4811-03F9-1045-9BA6-948A3B42F6A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CDFB-471C-9C46-83D6-2620C16E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BF393-319A-494C-BE89-8C64B763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F5AE-1CF3-2D4C-9E7E-A9BD46FED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550" y="1741667"/>
            <a:ext cx="8267687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35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>
                <a:solidFill>
                  <a:srgbClr val="9E28B5"/>
                </a:solidFill>
                <a:latin typeface="Avenir Next Heavy"/>
              </a:rPr>
            </a:br>
            <a:r>
              <a:rPr lang="en-US" sz="4000" cap="all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>
                <a:solidFill>
                  <a:srgbClr val="9E28B5"/>
                </a:solidFill>
                <a:latin typeface="Avenir Next Heavy"/>
              </a:rPr>
            </a:br>
            <a:r>
              <a:rPr lang="en-US" sz="4000" cap="all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8005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Text-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00" y="258119"/>
            <a:ext cx="3682987" cy="3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Text-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7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00" y="258119"/>
            <a:ext cx="3682987" cy="3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-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93" y="-365964"/>
            <a:ext cx="10972800" cy="1607422"/>
          </a:xfrm>
        </p:spPr>
        <p:txBody>
          <a:bodyPr lIns="91440" tIns="45720" rIns="91440" bIns="45720" anchor="t"/>
          <a:lstStyle/>
          <a:p>
            <a:br>
              <a:rPr lang="en-US" sz="5050" dirty="0"/>
            </a:br>
            <a:br>
              <a:rPr lang="en-US" sz="5050" dirty="0"/>
            </a:br>
            <a:r>
              <a:rPr lang="en-US" sz="4800" b="1" dirty="0">
                <a:latin typeface="+mn-lt"/>
              </a:rPr>
              <a:t>St. Thomas International Admission Analysis II: </a:t>
            </a:r>
            <a:br>
              <a:rPr lang="en-US" sz="5400" b="1" dirty="0">
                <a:latin typeface="+mn-lt"/>
              </a:rPr>
            </a:br>
            <a:r>
              <a:rPr lang="en-US" sz="3200" b="1" dirty="0">
                <a:latin typeface="+mn-lt"/>
              </a:rPr>
              <a:t>Where Did Students Come From?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60B6D-009E-3F4D-994C-0A3BFA88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383" y="3627619"/>
            <a:ext cx="3399028" cy="208218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latin typeface="+mn-lt"/>
              </a:rPr>
              <a:t>Morgan Meng</a:t>
            </a:r>
          </a:p>
          <a:p>
            <a:pPr marL="0" indent="0" algn="ctr">
              <a:buNone/>
            </a:pPr>
            <a:r>
              <a:rPr lang="en-US" sz="3200" dirty="0">
                <a:latin typeface="+mn-lt"/>
              </a:rPr>
              <a:t>BUAN 620 </a:t>
            </a:r>
          </a:p>
          <a:p>
            <a:pPr marL="0" indent="0" algn="ctr">
              <a:buNone/>
            </a:pPr>
            <a:r>
              <a:rPr lang="en-US" sz="3200" dirty="0">
                <a:latin typeface="+mn-lt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119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55">
        <p:fade/>
      </p:transition>
    </mc:Choice>
    <mc:Fallback xmlns="">
      <p:transition spd="med" advTm="2455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9D5D3-0B86-1163-4291-94DA05EFF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124326B-304E-B4D5-D177-5965547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480"/>
            <a:ext cx="12192000" cy="494722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B77B0DF-4AF2-0392-1614-E51620D7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1250706" cy="1143000"/>
          </a:xfrm>
        </p:spPr>
        <p:txBody>
          <a:bodyPr/>
          <a:lstStyle/>
          <a:p>
            <a:r>
              <a:rPr lang="en-US" sz="2400" dirty="0"/>
              <a:t>Data Cleaning and Organizing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F7E41E-997E-0BEC-8BB1-B3B13ADA0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6667"/>
            <a:ext cx="6598509" cy="45100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School CEEB Code &amp; NCES Geographical Data Integration </a:t>
            </a:r>
          </a:p>
        </p:txBody>
      </p:sp>
    </p:spTree>
    <p:extLst>
      <p:ext uri="{BB962C8B-B14F-4D97-AF65-F5344CB8AC3E}">
        <p14:creationId xmlns:p14="http://schemas.microsoft.com/office/powerpoint/2010/main" val="97594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41">
        <p159:morph option="byObject"/>
      </p:transition>
    </mc:Choice>
    <mc:Fallback>
      <p:transition spd="slow" advTm="2444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65C4-74FB-9B52-2EBF-104ECD58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B38EFA-BBE1-3A78-F5A3-5B622CBA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1250706" cy="1143000"/>
          </a:xfrm>
        </p:spPr>
        <p:txBody>
          <a:bodyPr/>
          <a:lstStyle/>
          <a:p>
            <a:r>
              <a:rPr lang="en-US" sz="2400" dirty="0"/>
              <a:t>Data Cleaning and Organizing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60F917-53D6-D940-28CE-835465B9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6667"/>
            <a:ext cx="6598509" cy="45100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VISA dataset integration</a:t>
            </a:r>
          </a:p>
          <a:p>
            <a:pPr lvl="1">
              <a:buFont typeface="Wingdings" pitchFamily="2" charset="2"/>
              <a:buChar char="v"/>
            </a:pPr>
            <a:r>
              <a:rPr lang="en-US" sz="1466" dirty="0"/>
              <a:t>Format Cleaning</a:t>
            </a:r>
          </a:p>
          <a:p>
            <a:pPr lvl="1">
              <a:buFont typeface="Wingdings" pitchFamily="2" charset="2"/>
              <a:buChar char="v"/>
            </a:pPr>
            <a:r>
              <a:rPr lang="en-US" sz="1466" dirty="0"/>
              <a:t>Filename appending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A9A75F-F0A0-4F98-EBB5-DE158881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172"/>
            <a:ext cx="12184950" cy="4537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232AC-57FF-43ED-4687-E026B1F0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39" y="275167"/>
            <a:ext cx="4440803" cy="15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83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41">
        <p159:morph option="byObject"/>
      </p:transition>
    </mc:Choice>
    <mc:Fallback>
      <p:transition spd="slow" advTm="2444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60B6D-009E-3F4D-994C-0A3BFA88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041" y="1757856"/>
            <a:ext cx="10972800" cy="4525433"/>
          </a:xfrm>
        </p:spPr>
        <p:txBody>
          <a:bodyPr lIns="91440" tIns="45720" rIns="91440" bIns="45720" anchor="t"/>
          <a:lstStyle/>
          <a:p>
            <a:pPr>
              <a:buFont typeface="Wingdings" pitchFamily="2" charset="2"/>
              <a:buChar char="ü"/>
            </a:pPr>
            <a:r>
              <a:rPr lang="en-US" sz="3200" dirty="0"/>
              <a:t>“Application. XLSX”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“Contact .XLSX”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“Education History Geo. XLSX”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“F1_Visa_by_Nationality_Month.XLSX”</a:t>
            </a:r>
          </a:p>
          <a:p>
            <a:pPr>
              <a:buFont typeface="Wingdings" pitchFamily="2" charset="2"/>
              <a:buChar char="ü"/>
            </a:pPr>
            <a:endParaRPr lang="en-US" sz="4250" dirty="0"/>
          </a:p>
          <a:p>
            <a:pPr>
              <a:buFont typeface="Wingdings" pitchFamily="2" charset="2"/>
              <a:buChar char="ü"/>
            </a:pPr>
            <a:endParaRPr lang="en-US" sz="42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D537C-6673-5CFC-0E84-28FBC21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898" y="428151"/>
            <a:ext cx="2151571" cy="21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6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410">
        <p159:morph option="byObject"/>
      </p:transition>
    </mc:Choice>
    <mc:Fallback>
      <p:transition spd="slow" advTm="2341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7324-FE5A-9655-2748-61413E27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B1F945-911F-9782-A048-8240D226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Analysis - Tableau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C0D6AD-5F2D-5E30-AFBF-EC8D5FCB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" y="1166283"/>
            <a:ext cx="6579476" cy="4525433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en-US" sz="2000" dirty="0"/>
              <a:t>Where did all the TRANSFER students come from? Especially students who transferred from U.S. colleges. And what are the trends?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2000" dirty="0"/>
          </a:p>
          <a:p>
            <a:r>
              <a:rPr lang="en-US" sz="2000" dirty="0"/>
              <a:t>Mostly from MN community colleges</a:t>
            </a:r>
          </a:p>
          <a:p>
            <a:r>
              <a:rPr lang="en-US" sz="2000" dirty="0"/>
              <a:t>Students mistaken ”</a:t>
            </a:r>
            <a:r>
              <a:rPr lang="en-US" sz="2000" dirty="0" err="1"/>
              <a:t>St.Thomas</a:t>
            </a:r>
            <a:r>
              <a:rPr lang="en-US" sz="2000" dirty="0"/>
              <a:t>, MN ” as ”</a:t>
            </a:r>
            <a:r>
              <a:rPr lang="en-US" sz="2000" dirty="0" err="1"/>
              <a:t>St.Thomas</a:t>
            </a:r>
            <a:r>
              <a:rPr lang="en-US" sz="2000" dirty="0"/>
              <a:t>, TX ”</a:t>
            </a:r>
          </a:p>
          <a:p>
            <a:r>
              <a:rPr lang="en-US" sz="2000" dirty="0"/>
              <a:t>CA and MD could the potential recruiting targets.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87A7C-B669-9A2D-DF55-9FAA45BC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70" y="529399"/>
            <a:ext cx="4528236" cy="48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0">
        <p:fade/>
      </p:transition>
    </mc:Choice>
    <mc:Fallback>
      <p:transition spd="med" advTm="2401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D200-AD44-3336-7857-74227BA6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0E0E1D-DB04-63A8-6ABE-30FF97C4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Analysis - Tableau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BE6513-3DB3-5CFC-C0C5-DDDA9C7C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" y="1166283"/>
            <a:ext cx="5479725" cy="4525433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en-US" sz="2000" dirty="0"/>
              <a:t>Where did all the TRANSFER students come from? Especially students who transferred from U.S. colleges. And what are the trends?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2000" dirty="0"/>
          </a:p>
          <a:p>
            <a:r>
              <a:rPr lang="en-US" sz="2000" dirty="0"/>
              <a:t>Mostly from MN high schools</a:t>
            </a:r>
          </a:p>
          <a:p>
            <a:r>
              <a:rPr lang="en-US" sz="2000" dirty="0"/>
              <a:t>”PA-Mountain View HS” &amp; “OH-Coventry HS” are surprisingly higher applicants.</a:t>
            </a:r>
          </a:p>
          <a:p>
            <a:r>
              <a:rPr lang="en-US" sz="2000" dirty="0"/>
              <a:t>Comparing to Transfer, more European applicants for FTFY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49A25-CCDE-8C54-D500-35381846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90" y="846667"/>
            <a:ext cx="3441700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753BF8-0488-A0DF-A253-54191E8D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41" y="4024983"/>
            <a:ext cx="3649415" cy="25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0">
        <p:fade/>
      </p:transition>
    </mc:Choice>
    <mc:Fallback>
      <p:transition spd="med" advTm="2401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EE2C7-C661-016B-C428-7784906F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1560E7-C3AC-EBA4-B1DA-877BB605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Dashboard - Tableau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76648-2F48-7F8B-4CCB-E0EF03C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01475"/>
            <a:ext cx="10972800" cy="452543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en-US" sz="2400" dirty="0"/>
              <a:t>Build Dashboard PART II prototype for Cognos Dashboard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C5293F-B42E-3127-3E45-3D86F00B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7" y="1556179"/>
            <a:ext cx="9267568" cy="52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0">
        <p:fade/>
      </p:transition>
    </mc:Choice>
    <mc:Fallback>
      <p:transition spd="med" advTm="2401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167DE-89D2-D2C2-6C73-424201B5B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D1AEB1-058A-E38F-7695-1C25C78D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Dashboard - Tableau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C6D7E7-5962-2971-BDDC-33BB94AE8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01475"/>
            <a:ext cx="10972800" cy="452543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en-US" sz="2400" dirty="0"/>
              <a:t>Build Dashboard PART II prototype for Cognos Dashboard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13B417-097D-BA33-751C-CD621557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36100"/>
            <a:ext cx="9461157" cy="53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0">
        <p:fade/>
      </p:transition>
    </mc:Choice>
    <mc:Fallback>
      <p:transition spd="med" advTm="2401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01C0-D7B6-C7A2-206E-A8A7D57C1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02D585-0644-4E39-98A6-FCBA9D1F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5050" dirty="0"/>
              <a:t>NEXT STEP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3BB329-13C0-E199-46B1-CE27BC32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456565" indent="-456565"/>
            <a:r>
              <a:rPr lang="en-US" sz="2400" dirty="0"/>
              <a:t>Build dataset or evaluation model for ”Visa denied rate” or “Denied risk”</a:t>
            </a:r>
          </a:p>
          <a:p>
            <a:pPr marL="456565" indent="-456565"/>
            <a:r>
              <a:rPr lang="en-US" sz="2400" dirty="0"/>
              <a:t>Make in-depth case study for universities or high school, finding out how St. Thomas interest them.</a:t>
            </a:r>
          </a:p>
          <a:p>
            <a:pPr marL="456565" indent="-456565"/>
            <a:r>
              <a:rPr lang="en-US" sz="2400" dirty="0"/>
              <a:t>Using Visa dataset to build a ML or AI predictive model.</a:t>
            </a:r>
          </a:p>
          <a:p>
            <a:pPr marL="456565" indent="-456565"/>
            <a:endParaRPr lang="en-US" sz="2400" dirty="0"/>
          </a:p>
          <a:p>
            <a:pPr marL="456565" indent="-456565"/>
            <a:endParaRPr lang="en-US" sz="2400" dirty="0"/>
          </a:p>
          <a:p>
            <a:pPr marL="0" indent="0" algn="ctr">
              <a:buNone/>
            </a:pPr>
            <a:r>
              <a:rPr lang="en-US" sz="8000" dirty="0"/>
              <a:t>The End! But Wait!</a:t>
            </a:r>
          </a:p>
        </p:txBody>
      </p:sp>
    </p:spTree>
    <p:extLst>
      <p:ext uri="{BB962C8B-B14F-4D97-AF65-F5344CB8AC3E}">
        <p14:creationId xmlns:p14="http://schemas.microsoft.com/office/powerpoint/2010/main" val="356107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263">
        <p:fade/>
      </p:transition>
    </mc:Choice>
    <mc:Fallback>
      <p:transition spd="med" advTm="3726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232" y="2857500"/>
            <a:ext cx="10972800" cy="1143000"/>
          </a:xfrm>
        </p:spPr>
        <p:txBody>
          <a:bodyPr lIns="91440" tIns="45720" rIns="91440" bIns="45720" anchor="t"/>
          <a:lstStyle/>
          <a:p>
            <a:r>
              <a:rPr lang="en-US" dirty="0"/>
              <a:t>A Tour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3379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63">
        <p:fade/>
      </p:transition>
    </mc:Choice>
    <mc:Fallback xmlns="">
      <p:transition spd="med" advTm="3726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60B6D-009E-3F4D-994C-0A3BFA88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Where did all the TRANSFER students come from? Especially students who transferred from U.S. colleges. And what are the trends?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Where did all the FTFY students come from? Especially students who are in U.S. high school. And what are the trends?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Which areas, schools and states we should start to try developing business in the future?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Build Dashboard PART II prototype for Cognos Dashboard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05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10">
        <p:fade/>
      </p:transition>
    </mc:Choice>
    <mc:Fallback xmlns="">
      <p:transition spd="med" advTm="2401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Background: Understanding Admission Process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EB9AE-B9E6-B17E-3923-70AEE71F018D}"/>
              </a:ext>
            </a:extLst>
          </p:cNvPr>
          <p:cNvSpPr txBox="1"/>
          <p:nvPr/>
        </p:nvSpPr>
        <p:spPr>
          <a:xfrm>
            <a:off x="627532" y="2145750"/>
            <a:ext cx="173915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Started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4ACCB-BF6D-68FE-2A16-1D36C20977DA}"/>
              </a:ext>
            </a:extLst>
          </p:cNvPr>
          <p:cNvSpPr txBox="1"/>
          <p:nvPr/>
        </p:nvSpPr>
        <p:spPr>
          <a:xfrm>
            <a:off x="3209365" y="1961085"/>
            <a:ext cx="1739154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Submitted 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825A5-05E9-8103-9723-AFF415EC5C1E}"/>
              </a:ext>
            </a:extLst>
          </p:cNvPr>
          <p:cNvSpPr txBox="1"/>
          <p:nvPr/>
        </p:nvSpPr>
        <p:spPr>
          <a:xfrm>
            <a:off x="5692046" y="1151457"/>
            <a:ext cx="226547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Submitted App: Incomplete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20E7F-09A5-622A-1EF2-286D1FC3D721}"/>
              </a:ext>
            </a:extLst>
          </p:cNvPr>
          <p:cNvSpPr txBox="1"/>
          <p:nvPr/>
        </p:nvSpPr>
        <p:spPr>
          <a:xfrm>
            <a:off x="5880850" y="2290460"/>
            <a:ext cx="190051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File Hold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9500A-9B45-6347-1112-560B183507B6}"/>
              </a:ext>
            </a:extLst>
          </p:cNvPr>
          <p:cNvSpPr txBox="1"/>
          <p:nvPr/>
        </p:nvSpPr>
        <p:spPr>
          <a:xfrm>
            <a:off x="8794378" y="2238982"/>
            <a:ext cx="190051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Complete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5E171-190C-051B-E572-ABD316FC056F}"/>
              </a:ext>
            </a:extLst>
          </p:cNvPr>
          <p:cNvSpPr txBox="1"/>
          <p:nvPr/>
        </p:nvSpPr>
        <p:spPr>
          <a:xfrm>
            <a:off x="8725984" y="4130191"/>
            <a:ext cx="190051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Denial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A55EC-65D6-7965-61A7-7E4ABCDDAEB2}"/>
              </a:ext>
            </a:extLst>
          </p:cNvPr>
          <p:cNvSpPr txBox="1"/>
          <p:nvPr/>
        </p:nvSpPr>
        <p:spPr>
          <a:xfrm>
            <a:off x="8794378" y="4948074"/>
            <a:ext cx="1900518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Admitted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4E4E2-3D61-F3B8-A140-FE66611A2C7B}"/>
              </a:ext>
            </a:extLst>
          </p:cNvPr>
          <p:cNvSpPr txBox="1"/>
          <p:nvPr/>
        </p:nvSpPr>
        <p:spPr>
          <a:xfrm>
            <a:off x="5356413" y="4585225"/>
            <a:ext cx="190051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Confirmed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D6AD7-64D2-C61F-8BDE-17D3418723C4}"/>
              </a:ext>
            </a:extLst>
          </p:cNvPr>
          <p:cNvSpPr txBox="1"/>
          <p:nvPr/>
        </p:nvSpPr>
        <p:spPr>
          <a:xfrm>
            <a:off x="661148" y="4769892"/>
            <a:ext cx="148814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Enrolled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94556-827C-A133-1DD8-072993479BFC}"/>
              </a:ext>
            </a:extLst>
          </p:cNvPr>
          <p:cNvSpPr txBox="1"/>
          <p:nvPr/>
        </p:nvSpPr>
        <p:spPr>
          <a:xfrm>
            <a:off x="2918013" y="4769892"/>
            <a:ext cx="148814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Deposit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ED8AFC-0144-CF55-A30A-DCFE65245D4D}"/>
              </a:ext>
            </a:extLst>
          </p:cNvPr>
          <p:cNvCxnSpPr/>
          <p:nvPr/>
        </p:nvCxnSpPr>
        <p:spPr>
          <a:xfrm>
            <a:off x="2447363" y="2376582"/>
            <a:ext cx="6275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04514F0-3D4B-AF5E-EB63-ECA1EAEDEB17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 rot="5400000" flipH="1" flipV="1">
            <a:off x="6367859" y="365564"/>
            <a:ext cx="137601" cy="4715436"/>
          </a:xfrm>
          <a:prstGeom prst="bentConnector4">
            <a:avLst>
              <a:gd name="adj1" fmla="val -166133"/>
              <a:gd name="adj2" fmla="val 8912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E67BB49-6093-F45F-64CE-F6C42B6F885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948519" y="2376584"/>
            <a:ext cx="932331" cy="1447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0921542-77FE-150B-BDA7-9BDE005082A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786614" y="1566956"/>
            <a:ext cx="905432" cy="6720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851085F-0677-66CB-C04C-A9C5EE3BC8F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957525" y="1566956"/>
            <a:ext cx="836853" cy="1087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FD7776A-C6E8-DC30-A306-6F68AEAD2A7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7781368" y="2521293"/>
            <a:ext cx="1013010" cy="1331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35F374F-D0E1-FACF-632C-B76DF6C0AE85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H="1">
            <a:off x="10626502" y="2654481"/>
            <a:ext cx="68394" cy="1706543"/>
          </a:xfrm>
          <a:prstGeom prst="bentConnector3">
            <a:avLst>
              <a:gd name="adj1" fmla="val -33424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14F096A-FADC-624A-3C44-035C526F3F86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>
            <a:off x="10694896" y="2654481"/>
            <a:ext cx="12700" cy="2524426"/>
          </a:xfrm>
          <a:prstGeom prst="bentConnector3">
            <a:avLst>
              <a:gd name="adj1" fmla="val 58941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5C82A2-0665-5882-773F-AC7B92E322C9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7256931" y="5178906"/>
            <a:ext cx="15374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0EEEE0-C8DE-7EBC-E0FD-E0EC610DDD23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>
            <a:off x="4406154" y="5000724"/>
            <a:ext cx="9502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E65102B-D17F-0FCD-AAA5-B99674E05088}"/>
              </a:ext>
            </a:extLst>
          </p:cNvPr>
          <p:cNvCxnSpPr>
            <a:stCxn id="19" idx="1"/>
            <a:endCxn id="18" idx="3"/>
          </p:cNvCxnSpPr>
          <p:nvPr/>
        </p:nvCxnSpPr>
        <p:spPr>
          <a:xfrm flipH="1">
            <a:off x="2149289" y="5000725"/>
            <a:ext cx="7687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C01EE5-8B04-1A50-7740-157654425950}"/>
              </a:ext>
            </a:extLst>
          </p:cNvPr>
          <p:cNvSpPr txBox="1"/>
          <p:nvPr/>
        </p:nvSpPr>
        <p:spPr>
          <a:xfrm>
            <a:off x="8725984" y="3404642"/>
            <a:ext cx="1717965" cy="36933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File Hold</a:t>
            </a:r>
          </a:p>
        </p:txBody>
      </p:sp>
      <p:cxnSp>
        <p:nvCxnSpPr>
          <p:cNvPr id="38" name="Connector: Elbow 30">
            <a:extLst>
              <a:ext uri="{FF2B5EF4-FFF2-40B4-BE49-F238E27FC236}">
                <a16:creationId xmlns:a16="http://schemas.microsoft.com/office/drawing/2014/main" id="{56AED04E-BCE5-A5F4-1412-B907783C7C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97430" y="2642631"/>
            <a:ext cx="68394" cy="934827"/>
          </a:xfrm>
          <a:prstGeom prst="bentConnector3">
            <a:avLst>
              <a:gd name="adj1" fmla="val -33424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Connector: Elbow 30">
            <a:extLst>
              <a:ext uri="{FF2B5EF4-FFF2-40B4-BE49-F238E27FC236}">
                <a16:creationId xmlns:a16="http://schemas.microsoft.com/office/drawing/2014/main" id="{916E9459-76B1-8ECB-8DFA-2D3A7C61D3EF}"/>
              </a:ext>
            </a:extLst>
          </p:cNvPr>
          <p:cNvCxnSpPr>
            <a:cxnSpLocks/>
            <a:stCxn id="14" idx="3"/>
            <a:endCxn id="9" idx="3"/>
          </p:cNvCxnSpPr>
          <p:nvPr/>
        </p:nvCxnSpPr>
        <p:spPr>
          <a:xfrm flipH="1">
            <a:off x="10443949" y="2654481"/>
            <a:ext cx="250947" cy="934827"/>
          </a:xfrm>
          <a:prstGeom prst="bentConnector3">
            <a:avLst>
              <a:gd name="adj1" fmla="val -9109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81">
        <p:fade/>
      </p:transition>
    </mc:Choice>
    <mc:Fallback xmlns="">
      <p:transition spd="med" advTm="2588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812228"/>
          </a:xfrm>
        </p:spPr>
        <p:txBody>
          <a:bodyPr/>
          <a:lstStyle/>
          <a:p>
            <a:r>
              <a:rPr lang="en-US" sz="3600" dirty="0"/>
              <a:t>Background: AI Analysis I (Previous)- Power BI Dashboards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AADBD-079D-CBB0-EC8D-71EE5382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73" y="1302060"/>
            <a:ext cx="6558293" cy="3188318"/>
          </a:xfr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F5719-8BE7-824B-29DE-52A76778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77" y="3150973"/>
            <a:ext cx="6288771" cy="3431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7C104-C084-2B2B-51AB-BFCBA9414839}"/>
              </a:ext>
            </a:extLst>
          </p:cNvPr>
          <p:cNvSpPr txBox="1"/>
          <p:nvPr/>
        </p:nvSpPr>
        <p:spPr>
          <a:xfrm>
            <a:off x="7636475" y="1435096"/>
            <a:ext cx="295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Admission Summary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Key KPI &amp; Workload</a:t>
            </a:r>
          </a:p>
        </p:txBody>
      </p:sp>
    </p:spTree>
    <p:extLst>
      <p:ext uri="{BB962C8B-B14F-4D97-AF65-F5344CB8AC3E}">
        <p14:creationId xmlns:p14="http://schemas.microsoft.com/office/powerpoint/2010/main" val="22600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70">
        <p:fade/>
      </p:transition>
    </mc:Choice>
    <mc:Fallback xmlns="">
      <p:transition spd="med" advTm="2217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60B6D-009E-3F4D-994C-0A3BFA88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/>
              <a:t>2023-2025 UST UG Application dataset: Application for a specific term, intended majors and etc.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2023-2025 UST UG Application-Contact dataset: the information about this students.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C00000"/>
                </a:solidFill>
              </a:rPr>
              <a:t>Education History: EH ID as primary key, stores applicant’s education history, high school or college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C00000"/>
                </a:solidFill>
              </a:rPr>
              <a:t>School CEEB: high school and post-secondary schools that recognized by College Board will be assigned to a CEEB code (PK).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C00000"/>
                </a:solidFill>
              </a:rPr>
              <a:t>NCES school geographical dataset: Address and locations for all registered schools in the U.S., using NCES code.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Territory: the countries of students each admission counselor will be responsible</a:t>
            </a:r>
          </a:p>
          <a:p>
            <a:pPr>
              <a:buFont typeface="+mj-lt"/>
              <a:buAutoNum type="arabicPeriod"/>
            </a:pPr>
            <a:r>
              <a:rPr lang="en-US" sz="1800" strike="sngStrike" dirty="0"/>
              <a:t>Supporting document data (temp): includes all documents applicants sent but no PK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US VISA issued rate (optional): by month and by country/consulate.</a:t>
            </a:r>
          </a:p>
          <a:p>
            <a:pPr>
              <a:buFont typeface="+mj-lt"/>
              <a:buAutoNum type="arabicPeriod"/>
            </a:pPr>
            <a:r>
              <a:rPr lang="en-US" sz="1800" strike="sngStrike" dirty="0"/>
              <a:t>Opportunity (optional): when a student is reached out or contact our school, their info will be recorded as opportunity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1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84">
        <p:fade/>
      </p:transition>
    </mc:Choice>
    <mc:Fallback xmlns="">
      <p:transition spd="med" advTm="2078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ata flow&#10;&#10;AI-generated content may be incorrect.">
            <a:extLst>
              <a:ext uri="{FF2B5EF4-FFF2-40B4-BE49-F238E27FC236}">
                <a16:creationId xmlns:a16="http://schemas.microsoft.com/office/drawing/2014/main" id="{3361BABE-5422-134E-EA97-75D20CA6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85" t="9728" r="2820"/>
          <a:stretch>
            <a:fillRect/>
          </a:stretch>
        </p:blipFill>
        <p:spPr>
          <a:xfrm>
            <a:off x="1557234" y="407774"/>
            <a:ext cx="10354680" cy="613739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9" y="187400"/>
            <a:ext cx="3466432" cy="1143000"/>
          </a:xfrm>
        </p:spPr>
        <p:txBody>
          <a:bodyPr/>
          <a:lstStyle/>
          <a:p>
            <a:r>
              <a:rPr lang="en-US" sz="3600" dirty="0"/>
              <a:t>Dataset</a:t>
            </a:r>
            <a:br>
              <a:rPr lang="en-US" sz="3600" dirty="0"/>
            </a:br>
            <a:r>
              <a:rPr lang="en-US" sz="3600" dirty="0"/>
              <a:t>Relationships </a:t>
            </a:r>
          </a:p>
        </p:txBody>
      </p:sp>
    </p:spTree>
    <p:extLst>
      <p:ext uri="{BB962C8B-B14F-4D97-AF65-F5344CB8AC3E}">
        <p14:creationId xmlns:p14="http://schemas.microsoft.com/office/powerpoint/2010/main" val="28223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241">
        <p:fade/>
      </p:transition>
    </mc:Choice>
    <mc:Fallback xmlns="">
      <p:transition spd="med" advTm="242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3E18E-B135-FF0F-D2A2-611D1BD6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76" y="435889"/>
            <a:ext cx="10066881" cy="642211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CCE871-9847-A549-ACE6-7A91B61E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71" y="435889"/>
            <a:ext cx="4930346" cy="1143000"/>
          </a:xfrm>
        </p:spPr>
        <p:txBody>
          <a:bodyPr/>
          <a:lstStyle/>
          <a:p>
            <a:r>
              <a:rPr lang="en-US" sz="3200" dirty="0"/>
              <a:t>Data Cleaning and Organizing- Alteryx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60B6D-009E-3F4D-994C-0A3BFA88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71" y="1714813"/>
            <a:ext cx="2965622" cy="452543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Dummy Variables for app status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Datetime Cleaning-Up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Dependency Elimination (2NF)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School CEEB Code &amp; NCES Geographical Data Integration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VISA dataset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0739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4441">
        <p:fade/>
      </p:transition>
    </mc:Choice>
    <mc:Fallback>
      <p:transition spd="slow" advTm="2444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5CF3-63BE-0094-41C9-DF141A0B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D18C9E7A-E3C3-41B9-39DE-5EFDF739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55210"/>
            <a:ext cx="11382511" cy="654757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91106E5-740A-CFB9-A9CF-11215BD4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1250706" cy="1143000"/>
          </a:xfrm>
        </p:spPr>
        <p:txBody>
          <a:bodyPr/>
          <a:lstStyle/>
          <a:p>
            <a:r>
              <a:rPr lang="en-US" sz="2400" dirty="0"/>
              <a:t>Data Cleaning and Organizing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A2CD49-343B-1880-FC84-263C31BE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05" y="967162"/>
            <a:ext cx="10972800" cy="452543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Dummy Variables for app status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Datetime Cleaning-Up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Dependency Elimination (2NF)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335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41">
        <p159:morph option="byObject"/>
      </p:transition>
    </mc:Choice>
    <mc:Fallback>
      <p:transition spd="slow" advTm="2444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360C-C873-B65A-C099-9234B39E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9773F4-978D-A96F-FE73-81179522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1250706" cy="1143000"/>
          </a:xfrm>
        </p:spPr>
        <p:txBody>
          <a:bodyPr/>
          <a:lstStyle/>
          <a:p>
            <a:r>
              <a:rPr lang="en-US" sz="2400" dirty="0"/>
              <a:t>Data Cleaning and Organizing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40F490-F75E-5519-A15D-640B00939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6667"/>
            <a:ext cx="6598509" cy="45100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School CEEB Code &amp; NCES Geographical Data Integration </a:t>
            </a: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D42D71F-3E2A-1C73-3C27-D7362F4D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53" y="1297672"/>
            <a:ext cx="12262705" cy="4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8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41">
        <p159:morph option="byObject"/>
      </p:transition>
    </mc:Choice>
    <mc:Fallback>
      <p:transition spd="slow" advTm="24441">
        <p:fade/>
      </p:transition>
    </mc:Fallback>
  </mc:AlternateContent>
</p:sld>
</file>

<file path=ppt/theme/theme1.xml><?xml version="1.0" encoding="utf-8"?>
<a:theme xmlns:a="http://schemas.openxmlformats.org/drawingml/2006/main" name="OMB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MBA" id="{FE58AB6C-F02F-5E4B-B6EC-9E353EEB488B}" vid="{5299F772-44C7-474F-B5C6-5B455E5F280F}"/>
    </a:ext>
  </a:extLst>
</a:theme>
</file>

<file path=ppt/theme/theme10.xml><?xml version="1.0" encoding="utf-8"?>
<a:theme xmlns:a="http://schemas.openxmlformats.org/drawingml/2006/main" name="2_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Interior Page - No Cr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Interior Page - No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terior Page - No Cr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nterior Page - No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CB Prefer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CB Preferred" id="{E4AC0E00-C754-BE48-AE91-8F2E655D307D}" vid="{33B68A36-41CC-B24E-A03C-F15C2D9A3D23}"/>
    </a:ext>
  </a:extLst>
</a:theme>
</file>

<file path=ppt/theme/theme7.xml><?xml version="1.0" encoding="utf-8"?>
<a:theme xmlns:a="http://schemas.openxmlformats.org/drawingml/2006/main" name="1_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OMB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MBA" id="{FE58AB6C-F02F-5E4B-B6EC-9E353EEB488B}" vid="{5299F772-44C7-474F-B5C6-5B455E5F28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OMBA</Template>
  <TotalTime>1052</TotalTime>
  <Words>619</Words>
  <Application>Microsoft Macintosh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18</vt:i4>
      </vt:variant>
    </vt:vector>
  </HeadingPairs>
  <TitlesOfParts>
    <vt:vector size="38" baseType="lpstr">
      <vt:lpstr>AvenirNext LT Pro Heavy</vt:lpstr>
      <vt:lpstr>New Aster</vt:lpstr>
      <vt:lpstr>New Aster LT Std</vt:lpstr>
      <vt:lpstr>Arial</vt:lpstr>
      <vt:lpstr>Avenir Next Heavy</vt:lpstr>
      <vt:lpstr>Calibri</vt:lpstr>
      <vt:lpstr>Wingdings</vt:lpstr>
      <vt:lpstr>OMBA</vt:lpstr>
      <vt:lpstr>Section Page</vt:lpstr>
      <vt:lpstr>Normal Interior Page</vt:lpstr>
      <vt:lpstr>Interior Page - No Crest</vt:lpstr>
      <vt:lpstr>Interior Page - No background</vt:lpstr>
      <vt:lpstr>OCB Preferred</vt:lpstr>
      <vt:lpstr>1_Section Page</vt:lpstr>
      <vt:lpstr>1_Normal Interior Page</vt:lpstr>
      <vt:lpstr>1_OMBA</vt:lpstr>
      <vt:lpstr>2_Section Page</vt:lpstr>
      <vt:lpstr>2_Normal Interior Page</vt:lpstr>
      <vt:lpstr>1_Interior Page - No Crest</vt:lpstr>
      <vt:lpstr>1_Interior Page - No background</vt:lpstr>
      <vt:lpstr>  St. Thomas International Admission Analysis II:  Where Did Students Come From?</vt:lpstr>
      <vt:lpstr>Objectives: </vt:lpstr>
      <vt:lpstr>Background: Understanding Admission Process </vt:lpstr>
      <vt:lpstr>Background: AI Analysis I (Previous)- Power BI Dashboards </vt:lpstr>
      <vt:lpstr>Data Sources </vt:lpstr>
      <vt:lpstr>Dataset Relationships </vt:lpstr>
      <vt:lpstr>Data Cleaning and Organizing- Alteryx </vt:lpstr>
      <vt:lpstr>Data Cleaning and Organizing </vt:lpstr>
      <vt:lpstr>Data Cleaning and Organizing </vt:lpstr>
      <vt:lpstr>Data Cleaning and Organizing </vt:lpstr>
      <vt:lpstr>Data Cleaning and Organizing </vt:lpstr>
      <vt:lpstr>Output Files</vt:lpstr>
      <vt:lpstr>Data Analysis - Tableau</vt:lpstr>
      <vt:lpstr>Data Analysis - Tableau</vt:lpstr>
      <vt:lpstr>Dashboard - Tableau</vt:lpstr>
      <vt:lpstr>Dashboard - Tableau</vt:lpstr>
      <vt:lpstr>NEXT STEP</vt:lpstr>
      <vt:lpstr>A Tour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Goldschmidt, Kyle H.</dc:creator>
  <cp:lastModifiedBy>Meng, Morgan</cp:lastModifiedBy>
  <cp:revision>8</cp:revision>
  <dcterms:created xsi:type="dcterms:W3CDTF">2019-01-21T04:28:06Z</dcterms:created>
  <dcterms:modified xsi:type="dcterms:W3CDTF">2025-05-20T15:26:48Z</dcterms:modified>
</cp:coreProperties>
</file>